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</p:sldMasterIdLst>
  <p:handoutMasterIdLst>
    <p:handoutMasterId r:id="rId18"/>
  </p:handoutMasterIdLst>
  <p:sldIdLst>
    <p:sldId id="256" r:id="rId4"/>
    <p:sldId id="266" r:id="rId5"/>
    <p:sldId id="257" r:id="rId6"/>
    <p:sldId id="267" r:id="rId7"/>
    <p:sldId id="268" r:id="rId8"/>
    <p:sldId id="269" r:id="rId9"/>
    <p:sldId id="259" r:id="rId10"/>
    <p:sldId id="260" r:id="rId11"/>
    <p:sldId id="261" r:id="rId12"/>
    <p:sldId id="262" r:id="rId13"/>
    <p:sldId id="263" r:id="rId14"/>
    <p:sldId id="270" r:id="rId15"/>
    <p:sldId id="271" r:id="rId16"/>
    <p:sldId id="273" r:id="rId17"/>
  </p:sldIdLst>
  <p:sldSz cx="9144000" cy="6858000" type="screen4x3"/>
  <p:notesSz cx="6858000" cy="9144000"/>
  <p:custDataLst>
    <p:custData r:id="rId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33CC"/>
    <a:srgbClr val="FFFFCC"/>
    <a:srgbClr val="CCE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0192AD-2C39-40B7-BE7D-0FB60FC13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2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6FBB-E795-4A54-B368-844A343DD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73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04A79-5642-46BB-AFFB-62D2E8428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3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4D9F0-0C86-496E-9C9B-DEFA844FA1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1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1CB14-CD45-4C68-AD8D-45EEB271C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79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AF866-960A-4331-9696-681833243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3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C6E34-F1BC-4C6B-8674-1ABE619D5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54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0F1BD-10A0-416B-93DD-B7799E9D9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8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4B17-BEDA-4DA4-BB75-37087E8613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2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E9C0D-9574-4AB7-BE44-D4650AE14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3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A89B-C6E9-45A2-B0D7-F467AED4B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9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363F-E65C-4CA9-A5D6-4617BBA6B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0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459449-FC2D-4F77-B689-CDB48E3DC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685800" y="1219200"/>
            <a:ext cx="7848600" cy="4572000"/>
          </a:xfrm>
          <a:prstGeom prst="rect">
            <a:avLst/>
          </a:prstGeom>
          <a:solidFill>
            <a:srgbClr val="FFFFFF"/>
          </a:solidFill>
          <a:ln w="73025" cmpd="thickThin">
            <a:solidFill>
              <a:srgbClr val="33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b="1" smtClean="0">
                <a:solidFill>
                  <a:srgbClr val="3333CC"/>
                </a:solidFill>
                <a:latin typeface="Comic Sans MS" pitchFamily="66" charset="0"/>
              </a:rPr>
              <a:t>Notes on Total and Net Ionic Equations</a:t>
            </a:r>
            <a:endParaRPr lang="en-US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graphicFrame>
        <p:nvGraphicFramePr>
          <p:cNvPr id="2052" name="Object 6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4800600" y="38862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862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029200" y="44958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4958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rgbClr val="3333CC"/>
                </a:solidFill>
                <a:latin typeface="Comic Sans MS" pitchFamily="66" charset="0"/>
              </a:rPr>
              <a:t>The net ionic equation for this reaction is:</a:t>
            </a:r>
            <a:endParaRPr lang="en-US" sz="40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2766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 smtClean="0">
                <a:solidFill>
                  <a:srgbClr val="FF6600"/>
                </a:solidFill>
                <a:latin typeface="Comic Sans MS" pitchFamily="66" charset="0"/>
              </a:rPr>
              <a:t>      Ba</a:t>
            </a:r>
            <a:r>
              <a:rPr lang="en-US" sz="2900" baseline="30000" dirty="0" smtClean="0">
                <a:solidFill>
                  <a:srgbClr val="FF6600"/>
                </a:solidFill>
                <a:latin typeface="Comic Sans MS" pitchFamily="66" charset="0"/>
              </a:rPr>
              <a:t>2+</a:t>
            </a:r>
            <a:r>
              <a:rPr lang="en-US" sz="2900" baseline="-25000" dirty="0" smtClean="0">
                <a:solidFill>
                  <a:srgbClr val="FF6600"/>
                </a:solidFill>
                <a:latin typeface="Comic Sans MS" pitchFamily="66" charset="0"/>
              </a:rPr>
              <a:t>(</a:t>
            </a:r>
            <a:r>
              <a:rPr lang="en-US" sz="2900" baseline="-25000" dirty="0" err="1" smtClean="0">
                <a:solidFill>
                  <a:srgbClr val="FF6600"/>
                </a:solidFill>
                <a:latin typeface="Comic Sans MS" pitchFamily="66" charset="0"/>
              </a:rPr>
              <a:t>aq</a:t>
            </a:r>
            <a:r>
              <a:rPr lang="en-US" sz="2900" baseline="-25000" dirty="0" smtClean="0">
                <a:solidFill>
                  <a:srgbClr val="FF6600"/>
                </a:solidFill>
                <a:latin typeface="Comic Sans MS" pitchFamily="66" charset="0"/>
              </a:rPr>
              <a:t>) </a:t>
            </a:r>
            <a:r>
              <a:rPr lang="en-US" sz="2800" dirty="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FF6600"/>
                </a:solidFill>
                <a:latin typeface="Comic Sans MS" pitchFamily="66" charset="0"/>
              </a:rPr>
              <a:t>+  SO</a:t>
            </a:r>
            <a:r>
              <a:rPr lang="en-US" baseline="-25000" dirty="0" smtClean="0">
                <a:solidFill>
                  <a:srgbClr val="FF6600"/>
                </a:solidFill>
                <a:latin typeface="Comic Sans MS" pitchFamily="66" charset="0"/>
              </a:rPr>
              <a:t>4</a:t>
            </a:r>
            <a:r>
              <a:rPr lang="en-US" baseline="30000" dirty="0" smtClean="0">
                <a:solidFill>
                  <a:srgbClr val="FF6600"/>
                </a:solidFill>
                <a:latin typeface="Comic Sans MS" pitchFamily="66" charset="0"/>
              </a:rPr>
              <a:t>2-</a:t>
            </a:r>
            <a:r>
              <a:rPr lang="en-US" baseline="-25000" dirty="0" smtClean="0">
                <a:solidFill>
                  <a:srgbClr val="FF6600"/>
                </a:solidFill>
                <a:latin typeface="Comic Sans MS" pitchFamily="66" charset="0"/>
              </a:rPr>
              <a:t>(</a:t>
            </a:r>
            <a:r>
              <a:rPr lang="en-US" baseline="-25000" dirty="0" err="1" smtClean="0">
                <a:solidFill>
                  <a:srgbClr val="FF6600"/>
                </a:solidFill>
                <a:latin typeface="Comic Sans MS" pitchFamily="66" charset="0"/>
              </a:rPr>
              <a:t>aq</a:t>
            </a:r>
            <a:r>
              <a:rPr lang="en-US" baseline="-25000" dirty="0" smtClean="0">
                <a:solidFill>
                  <a:srgbClr val="FF6600"/>
                </a:solidFill>
                <a:latin typeface="Comic Sans MS" pitchFamily="66" charset="0"/>
              </a:rPr>
              <a:t>)</a:t>
            </a:r>
            <a:r>
              <a:rPr lang="en-US" dirty="0" smtClean="0">
                <a:solidFill>
                  <a:srgbClr val="FF6600"/>
                </a:solidFill>
                <a:latin typeface="Comic Sans MS" pitchFamily="66" charset="0"/>
              </a:rPr>
              <a:t>    </a:t>
            </a:r>
            <a:r>
              <a:rPr lang="en-US" dirty="0" smtClean="0">
                <a:solidFill>
                  <a:srgbClr val="FF66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6600"/>
                </a:solidFill>
                <a:latin typeface="Comic Sans MS" pitchFamily="66" charset="0"/>
              </a:rPr>
              <a:t>      BaSO</a:t>
            </a:r>
            <a:r>
              <a:rPr lang="en-US" sz="2900" baseline="-25000" dirty="0" smtClean="0">
                <a:solidFill>
                  <a:srgbClr val="FF6600"/>
                </a:solidFill>
                <a:latin typeface="Comic Sans MS" pitchFamily="66" charset="0"/>
              </a:rPr>
              <a:t>4(s)</a:t>
            </a:r>
          </a:p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The net ionic equation is a statement of the chemistry that occurred, namely, aqueous barium 2+ ion reacted with aqueous sulfate ion to form solid barium sulfate. 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986458"/>
              </p:ext>
            </p:extLst>
          </p:nvPr>
        </p:nvGraphicFramePr>
        <p:xfrm>
          <a:off x="6248400" y="43434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3434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olidFill>
                  <a:srgbClr val="3333CC"/>
                </a:solidFill>
                <a:latin typeface="Comic Sans MS" pitchFamily="66" charset="0"/>
              </a:rPr>
              <a:t>Net ionic equations may also be written for replacement reactions.</a:t>
            </a:r>
            <a:endParaRPr lang="en-US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7772400" cy="4114800"/>
          </a:xfrm>
        </p:spPr>
        <p:txBody>
          <a:bodyPr/>
          <a:lstStyle/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Write the equation for the double replacement reaction of aqueous potassium iodide with lead (II) nitrate solution.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5257800" y="32766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766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Total </a:t>
            </a: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ionic equation for </a:t>
            </a: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double </a:t>
            </a:r>
            <a:r>
              <a:rPr lang="en-US" sz="3600" dirty="0" smtClean="0">
                <a:solidFill>
                  <a:srgbClr val="3333CC"/>
                </a:solidFill>
                <a:latin typeface="Comic Sans MS" pitchFamily="66" charset="0"/>
              </a:rPr>
              <a:t>replacement reactions.</a:t>
            </a:r>
            <a:endParaRPr lang="en-US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2209800"/>
          </a:xfrm>
        </p:spPr>
        <p:txBody>
          <a:bodyPr/>
          <a:lstStyle/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Write the </a:t>
            </a:r>
            <a:r>
              <a:rPr lang="en-US" dirty="0" smtClean="0">
                <a:latin typeface="Comic Sans MS" pitchFamily="66" charset="0"/>
              </a:rPr>
              <a:t>total </a:t>
            </a:r>
            <a:r>
              <a:rPr lang="en-US" dirty="0" smtClean="0">
                <a:latin typeface="Comic Sans MS" pitchFamily="66" charset="0"/>
              </a:rPr>
              <a:t>ionic equation for the same reaction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5257800" y="32766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2766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smtClean="0">
                <a:solidFill>
                  <a:srgbClr val="3333CC"/>
                </a:solidFill>
                <a:latin typeface="Comic Sans MS" pitchFamily="66" charset="0"/>
              </a:rPr>
              <a:t>Net ionic equations may also be written for replacement reactions.</a:t>
            </a:r>
            <a:endParaRPr lang="en-US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Write the net ionic equation for the reaction.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Cross off the Spectator Ions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Dissociate all aqueous compounds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334000" cy="1143000"/>
          </a:xfrm>
        </p:spPr>
        <p:txBody>
          <a:bodyPr/>
          <a:lstStyle/>
          <a:p>
            <a:r>
              <a:rPr lang="en-US" smtClean="0"/>
              <a:t>Re-write the equation: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3124200"/>
            <a:ext cx="77724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2800" dirty="0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sz="2800" dirty="0" smtClean="0">
                <a:solidFill>
                  <a:srgbClr val="FF6600"/>
                </a:solidFill>
                <a:latin typeface="Comic Sans MS" pitchFamily="66" charset="0"/>
              </a:rPr>
              <a:t>Pb</a:t>
            </a:r>
            <a:r>
              <a:rPr lang="en-US" sz="2900" baseline="30000" dirty="0" smtClean="0">
                <a:solidFill>
                  <a:srgbClr val="FF6600"/>
                </a:solidFill>
                <a:latin typeface="Comic Sans MS" pitchFamily="66" charset="0"/>
              </a:rPr>
              <a:t>2</a:t>
            </a:r>
            <a:r>
              <a:rPr lang="en-US" sz="2900" baseline="30000" dirty="0">
                <a:solidFill>
                  <a:srgbClr val="FF6600"/>
                </a:solidFill>
                <a:latin typeface="Comic Sans MS" pitchFamily="66" charset="0"/>
              </a:rPr>
              <a:t>+</a:t>
            </a:r>
            <a:r>
              <a:rPr lang="en-US" sz="2900" baseline="-25000" dirty="0">
                <a:solidFill>
                  <a:srgbClr val="FF6600"/>
                </a:solidFill>
                <a:latin typeface="Comic Sans MS" pitchFamily="66" charset="0"/>
              </a:rPr>
              <a:t>(</a:t>
            </a:r>
            <a:r>
              <a:rPr lang="en-US" sz="2900" baseline="-25000" dirty="0" err="1">
                <a:solidFill>
                  <a:srgbClr val="FF6600"/>
                </a:solidFill>
                <a:latin typeface="Comic Sans MS" pitchFamily="66" charset="0"/>
              </a:rPr>
              <a:t>aq</a:t>
            </a:r>
            <a:r>
              <a:rPr lang="en-US" sz="2900" baseline="-25000" dirty="0">
                <a:solidFill>
                  <a:srgbClr val="FF6600"/>
                </a:solidFill>
                <a:latin typeface="Comic Sans MS" pitchFamily="66" charset="0"/>
              </a:rPr>
              <a:t>)</a:t>
            </a:r>
            <a:r>
              <a:rPr lang="en-US" sz="2800" dirty="0">
                <a:solidFill>
                  <a:srgbClr val="FF6600"/>
                </a:solidFill>
                <a:latin typeface="Comic Sans MS" pitchFamily="66" charset="0"/>
              </a:rPr>
              <a:t> + </a:t>
            </a:r>
            <a:r>
              <a:rPr lang="en-US" sz="2800" dirty="0" smtClean="0">
                <a:solidFill>
                  <a:srgbClr val="FF6600"/>
                </a:solidFill>
                <a:latin typeface="Comic Sans MS" pitchFamily="66" charset="0"/>
              </a:rPr>
              <a:t>2I</a:t>
            </a:r>
            <a:r>
              <a:rPr lang="en-US" sz="2900" baseline="30000" dirty="0" smtClean="0">
                <a:solidFill>
                  <a:srgbClr val="FF6600"/>
                </a:solidFill>
                <a:latin typeface="Comic Sans MS" pitchFamily="66" charset="0"/>
              </a:rPr>
              <a:t>1-</a:t>
            </a:r>
            <a:r>
              <a:rPr lang="en-US" sz="2900" baseline="-25000" dirty="0">
                <a:solidFill>
                  <a:srgbClr val="FF6600"/>
                </a:solidFill>
                <a:latin typeface="Comic Sans MS" pitchFamily="66" charset="0"/>
              </a:rPr>
              <a:t>(</a:t>
            </a:r>
            <a:r>
              <a:rPr lang="en-US" sz="2900" baseline="-25000" dirty="0" err="1">
                <a:solidFill>
                  <a:srgbClr val="FF6600"/>
                </a:solidFill>
                <a:latin typeface="Comic Sans MS" pitchFamily="66" charset="0"/>
              </a:rPr>
              <a:t>aq</a:t>
            </a:r>
            <a:r>
              <a:rPr lang="en-US" sz="2900" baseline="-25000" dirty="0">
                <a:solidFill>
                  <a:srgbClr val="FF6600"/>
                </a:solidFill>
                <a:latin typeface="Comic Sans MS" pitchFamily="66" charset="0"/>
              </a:rPr>
              <a:t>)</a:t>
            </a:r>
            <a:r>
              <a:rPr lang="en-US" sz="2800" dirty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US" sz="2800" dirty="0">
                <a:solidFill>
                  <a:srgbClr val="FF66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 dirty="0">
                <a:solidFill>
                  <a:srgbClr val="FF6600"/>
                </a:solidFill>
                <a:latin typeface="Comic Sans MS" pitchFamily="66" charset="0"/>
              </a:rPr>
              <a:t>     		</a:t>
            </a:r>
          </a:p>
          <a:p>
            <a:pPr lvl="1"/>
            <a:r>
              <a:rPr lang="en-US" dirty="0">
                <a:solidFill>
                  <a:srgbClr val="FF6600"/>
                </a:solidFill>
                <a:latin typeface="Comic Sans MS" pitchFamily="66" charset="0"/>
              </a:rPr>
              <a:t>			</a:t>
            </a:r>
            <a:r>
              <a:rPr lang="en-US" dirty="0" smtClean="0">
                <a:solidFill>
                  <a:srgbClr val="FF6600"/>
                </a:solidFill>
                <a:latin typeface="Comic Sans MS" pitchFamily="66" charset="0"/>
              </a:rPr>
              <a:t> PbI</a:t>
            </a:r>
            <a:r>
              <a:rPr lang="en-US" sz="2900" baseline="-25000" dirty="0">
                <a:solidFill>
                  <a:srgbClr val="FF6600"/>
                </a:solidFill>
                <a:latin typeface="Comic Sans MS" pitchFamily="66" charset="0"/>
              </a:rPr>
              <a:t>2</a:t>
            </a:r>
            <a:r>
              <a:rPr lang="en-US" sz="2900" baseline="-25000" dirty="0" smtClean="0">
                <a:solidFill>
                  <a:srgbClr val="FF6600"/>
                </a:solidFill>
                <a:latin typeface="Comic Sans MS" pitchFamily="66" charset="0"/>
              </a:rPr>
              <a:t>(s</a:t>
            </a:r>
            <a:r>
              <a:rPr lang="en-US" sz="2900" baseline="-25000" dirty="0">
                <a:solidFill>
                  <a:srgbClr val="FF6600"/>
                </a:solidFill>
                <a:latin typeface="Comic Sans MS" pitchFamily="66" charset="0"/>
              </a:rPr>
              <a:t>)</a:t>
            </a:r>
            <a:r>
              <a:rPr lang="en-US" dirty="0">
                <a:latin typeface="Comic Sans MS" pitchFamily="66" charset="0"/>
              </a:rPr>
              <a:t> </a:t>
            </a:r>
            <a:endParaRPr lang="en-US" sz="2000" dirty="0">
              <a:latin typeface="Comic Sans MS" pitchFamily="66" charset="0"/>
            </a:endParaRPr>
          </a:p>
          <a:p>
            <a:endParaRPr lang="en-US" dirty="0"/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6477000" y="16002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295400" y="525780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The nitrate ion doesn’t take part in the reaction so it is considered the spectator ion here.</a:t>
            </a:r>
          </a:p>
        </p:txBody>
      </p:sp>
    </p:spTree>
    <p:extLst>
      <p:ext uri="{BB962C8B-B14F-4D97-AF65-F5344CB8AC3E}">
        <p14:creationId xmlns:p14="http://schemas.microsoft.com/office/powerpoint/2010/main" val="84775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6"/>
          <p:cNvGraphicFramePr>
            <a:graphicFrameLocks noGrp="1" noChangeAspect="1"/>
          </p:cNvGraphicFramePr>
          <p:nvPr>
            <p:ph type="subTitle" idx="1"/>
          </p:nvPr>
        </p:nvGraphicFramePr>
        <p:xfrm>
          <a:off x="6705600" y="44196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44196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609600" y="609600"/>
            <a:ext cx="8305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3333CC"/>
                </a:solidFill>
                <a:latin typeface="Comic Sans MS" pitchFamily="66" charset="0"/>
              </a:rPr>
              <a:t>Ionic Compounds</a:t>
            </a:r>
          </a:p>
          <a:p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(Metal and Nonmetal)</a:t>
            </a:r>
          </a:p>
          <a:p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(Cation and Anion)</a:t>
            </a:r>
          </a:p>
          <a:p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If soluble these compounds will</a:t>
            </a:r>
          </a:p>
          <a:p>
            <a:endParaRPr lang="en-US" b="1">
              <a:solidFill>
                <a:srgbClr val="3333CC"/>
              </a:solidFill>
              <a:latin typeface="Comic Sans MS" pitchFamily="66" charset="0"/>
            </a:endParaRPr>
          </a:p>
          <a:p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DISSOLVE</a:t>
            </a:r>
          </a:p>
          <a:p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and</a:t>
            </a:r>
          </a:p>
          <a:p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DISSOCIATE (break apart into aqueous ions)</a:t>
            </a:r>
          </a:p>
          <a:p>
            <a:endParaRPr lang="en-US" b="1">
              <a:solidFill>
                <a:srgbClr val="3333CC"/>
              </a:solidFill>
              <a:latin typeface="Comic Sans MS" pitchFamily="66" charset="0"/>
            </a:endParaRPr>
          </a:p>
          <a:p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Examples:</a:t>
            </a:r>
          </a:p>
          <a:p>
            <a:endParaRPr lang="en-US" b="1">
              <a:solidFill>
                <a:srgbClr val="3333CC"/>
              </a:solidFill>
              <a:latin typeface="Comic Sans MS" pitchFamily="66" charset="0"/>
            </a:endParaRPr>
          </a:p>
          <a:p>
            <a:pPr algn="l"/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CaCl</a:t>
            </a:r>
            <a:r>
              <a:rPr lang="en-US" b="1" baseline="-25000">
                <a:solidFill>
                  <a:srgbClr val="3333CC"/>
                </a:solidFill>
                <a:latin typeface="Comic Sans MS" pitchFamily="66" charset="0"/>
              </a:rPr>
              <a:t>2(aq)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   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   Ca</a:t>
            </a:r>
            <a:r>
              <a:rPr lang="en-US" b="1" baseline="30000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+2</a:t>
            </a:r>
            <a:r>
              <a:rPr lang="en-US" b="1" baseline="-25000">
                <a:solidFill>
                  <a:srgbClr val="3333CC"/>
                </a:solidFill>
                <a:latin typeface="Comic Sans MS" pitchFamily="66" charset="0"/>
              </a:rPr>
              <a:t>(aq)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  +  2Cl</a:t>
            </a:r>
            <a:r>
              <a:rPr lang="en-US" b="1" baseline="30000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-1</a:t>
            </a:r>
            <a:r>
              <a:rPr lang="en-US" b="1" baseline="-25000">
                <a:solidFill>
                  <a:srgbClr val="3333CC"/>
                </a:solidFill>
                <a:latin typeface="Comic Sans MS" pitchFamily="66" charset="0"/>
              </a:rPr>
              <a:t>(aq)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 </a:t>
            </a:r>
          </a:p>
          <a:p>
            <a:pPr algn="l"/>
            <a:endParaRPr lang="en-US" b="1">
              <a:solidFill>
                <a:srgbClr val="3333CC"/>
              </a:solidFill>
              <a:latin typeface="Comic Sans MS" pitchFamily="66" charset="0"/>
            </a:endParaRPr>
          </a:p>
          <a:p>
            <a:pPr algn="l"/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Ba(NO</a:t>
            </a:r>
            <a:r>
              <a:rPr lang="en-US" b="1" baseline="-25000">
                <a:solidFill>
                  <a:srgbClr val="3333CC"/>
                </a:solidFill>
                <a:latin typeface="Comic Sans MS" pitchFamily="66" charset="0"/>
              </a:rPr>
              <a:t>3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)</a:t>
            </a:r>
            <a:r>
              <a:rPr lang="en-US" b="1" baseline="-25000">
                <a:solidFill>
                  <a:srgbClr val="3333CC"/>
                </a:solidFill>
                <a:latin typeface="Comic Sans MS" pitchFamily="66" charset="0"/>
              </a:rPr>
              <a:t>2(aq)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   Ba</a:t>
            </a:r>
            <a:r>
              <a:rPr lang="en-US" b="1" baseline="30000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+2</a:t>
            </a:r>
            <a:r>
              <a:rPr lang="en-US" b="1" baseline="-25000">
                <a:solidFill>
                  <a:srgbClr val="3333CC"/>
                </a:solidFill>
                <a:latin typeface="Comic Sans MS" pitchFamily="66" charset="0"/>
              </a:rPr>
              <a:t>(aq)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  +  2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NO</a:t>
            </a:r>
            <a:r>
              <a:rPr lang="en-US" b="1" baseline="-25000">
                <a:solidFill>
                  <a:srgbClr val="3333CC"/>
                </a:solidFill>
                <a:latin typeface="Comic Sans MS" pitchFamily="66" charset="0"/>
              </a:rPr>
              <a:t>3</a:t>
            </a:r>
            <a:r>
              <a:rPr lang="en-US" b="1" baseline="30000">
                <a:solidFill>
                  <a:srgbClr val="3333CC"/>
                </a:solidFill>
                <a:latin typeface="Comic Sans MS" pitchFamily="66" charset="0"/>
                <a:sym typeface="Wingdings" pitchFamily="2" charset="2"/>
              </a:rPr>
              <a:t>-1</a:t>
            </a:r>
            <a:r>
              <a:rPr lang="en-US" b="1" baseline="-25000">
                <a:solidFill>
                  <a:srgbClr val="3333CC"/>
                </a:solidFill>
                <a:latin typeface="Comic Sans MS" pitchFamily="66" charset="0"/>
              </a:rPr>
              <a:t>(aq)</a:t>
            </a:r>
            <a:r>
              <a:rPr lang="en-US" b="1">
                <a:solidFill>
                  <a:srgbClr val="3333CC"/>
                </a:solidFill>
                <a:latin typeface="Comic Sans MS" pitchFamily="66" charset="0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5562600" y="40386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solidFill>
                  <a:srgbClr val="0033CC"/>
                </a:solidFill>
                <a:latin typeface="Comic Sans MS" pitchFamily="66" charset="0"/>
              </a:rPr>
              <a:t>Why write net-ionic equations?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smtClean="0">
                <a:latin typeface="Comic Sans MS" pitchFamily="66" charset="0"/>
              </a:rPr>
              <a:t>To indicate the species actually involved in the chemical reaction.</a:t>
            </a:r>
            <a:endParaRPr lang="en-US" smtClean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0033CC"/>
                </a:solidFill>
                <a:latin typeface="Comic Sans MS" pitchFamily="66" charset="0"/>
              </a:rPr>
              <a:t>For example,</a:t>
            </a:r>
            <a:r>
              <a:rPr lang="en-US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39624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Write the equation for the reaction of a solution of BaCl</a:t>
            </a:r>
            <a:r>
              <a:rPr lang="en-US" baseline="-25000" smtClean="0">
                <a:latin typeface="Comic Sans MS" pitchFamily="66" charset="0"/>
              </a:rPr>
              <a:t>2</a:t>
            </a:r>
            <a:r>
              <a:rPr lang="en-US" smtClean="0">
                <a:latin typeface="Comic Sans MS" pitchFamily="66" charset="0"/>
              </a:rPr>
              <a:t> with a solution of Na</a:t>
            </a:r>
            <a:r>
              <a:rPr lang="en-US" baseline="-25000" smtClean="0">
                <a:latin typeface="Comic Sans MS" pitchFamily="66" charset="0"/>
              </a:rPr>
              <a:t>2</a:t>
            </a:r>
            <a:r>
              <a:rPr lang="en-US" smtClean="0">
                <a:latin typeface="Comic Sans MS" pitchFamily="66" charset="0"/>
              </a:rPr>
              <a:t>SO</a:t>
            </a:r>
            <a:r>
              <a:rPr lang="en-US" baseline="-25000" smtClean="0">
                <a:latin typeface="Comic Sans MS" pitchFamily="66" charset="0"/>
              </a:rPr>
              <a:t>4</a:t>
            </a:r>
            <a:r>
              <a:rPr lang="en-US" smtClean="0">
                <a:latin typeface="Comic Sans MS" pitchFamily="66" charset="0"/>
              </a:rPr>
              <a:t>  </a:t>
            </a:r>
            <a:endParaRPr lang="en-US" sz="2000" smtClean="0">
              <a:latin typeface="Comic Sans MS" pitchFamily="66" charset="0"/>
            </a:endParaRPr>
          </a:p>
        </p:txBody>
      </p:sp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5334000" y="3048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048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0033CC"/>
                </a:solidFill>
                <a:latin typeface="Comic Sans MS" pitchFamily="66" charset="0"/>
              </a:rPr>
              <a:t>Balance and ID the PPT</a:t>
            </a:r>
            <a:endParaRPr lang="en-US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3962400"/>
          </a:xfrm>
        </p:spPr>
        <p:txBody>
          <a:bodyPr/>
          <a:lstStyle/>
          <a:p>
            <a:pPr marL="0" indent="0">
              <a:buFontTx/>
              <a:buNone/>
            </a:pPr>
            <a:endParaRPr lang="en-US" sz="280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sz="280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endParaRPr lang="en-US" sz="2800" smtClean="0">
              <a:solidFill>
                <a:srgbClr val="FF6600"/>
              </a:solidFill>
              <a:latin typeface="Comic Sans MS" pitchFamily="66" charset="0"/>
            </a:endParaRPr>
          </a:p>
          <a:p>
            <a:pPr marL="0" indent="0">
              <a:buFontTx/>
              <a:buNone/>
            </a:pP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____Na</a:t>
            </a:r>
            <a:r>
              <a:rPr lang="en-US" sz="2800" baseline="-25000" smtClean="0">
                <a:solidFill>
                  <a:srgbClr val="FF6600"/>
                </a:solidFill>
                <a:latin typeface="Comic Sans MS" pitchFamily="66" charset="0"/>
              </a:rPr>
              <a:t>2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SO</a:t>
            </a:r>
            <a:r>
              <a:rPr lang="en-US" sz="2900" baseline="-25000" smtClean="0">
                <a:solidFill>
                  <a:srgbClr val="FF6600"/>
                </a:solidFill>
                <a:latin typeface="Comic Sans MS" pitchFamily="66" charset="0"/>
              </a:rPr>
              <a:t>4(aq)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 + ____BaCl</a:t>
            </a:r>
            <a:r>
              <a:rPr lang="en-US" sz="2900" baseline="-25000" smtClean="0">
                <a:solidFill>
                  <a:srgbClr val="FF6600"/>
                </a:solidFill>
                <a:latin typeface="Comic Sans MS" pitchFamily="66" charset="0"/>
              </a:rPr>
              <a:t>2(aq)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US" sz="2800" smtClean="0">
                <a:solidFill>
                  <a:srgbClr val="FF6600"/>
                </a:solidFill>
                <a:latin typeface="Comic Sans MS" pitchFamily="66" charset="0"/>
                <a:sym typeface="Wingdings" pitchFamily="2" charset="2"/>
              </a:rPr>
              <a:t></a:t>
            </a:r>
          </a:p>
          <a:p>
            <a:pPr marL="0" indent="0">
              <a:buFontTx/>
              <a:buNone/>
            </a:pPr>
            <a:r>
              <a:rPr lang="en-US" sz="2800" smtClean="0">
                <a:solidFill>
                  <a:srgbClr val="FF6600"/>
                </a:solidFill>
                <a:latin typeface="Comic Sans MS" pitchFamily="66" charset="0"/>
              </a:rPr>
              <a:t>     		</a:t>
            </a:r>
          </a:p>
          <a:p>
            <a:pPr lvl="1">
              <a:buFontTx/>
              <a:buNone/>
            </a:pPr>
            <a:r>
              <a:rPr lang="en-US" sz="2400" smtClean="0">
                <a:solidFill>
                  <a:srgbClr val="FF6600"/>
                </a:solidFill>
                <a:latin typeface="Comic Sans MS" pitchFamily="66" charset="0"/>
              </a:rPr>
              <a:t>	</a:t>
            </a:r>
            <a:r>
              <a:rPr lang="en-US" smtClean="0">
                <a:solidFill>
                  <a:srgbClr val="FF6600"/>
                </a:solidFill>
                <a:latin typeface="Comic Sans MS" pitchFamily="66" charset="0"/>
              </a:rPr>
              <a:t>_____ BaSO</a:t>
            </a:r>
            <a:r>
              <a:rPr lang="en-US" sz="2900" baseline="-25000" smtClean="0">
                <a:solidFill>
                  <a:srgbClr val="FF6600"/>
                </a:solidFill>
                <a:latin typeface="Comic Sans MS" pitchFamily="66" charset="0"/>
              </a:rPr>
              <a:t>4      </a:t>
            </a:r>
            <a:r>
              <a:rPr lang="en-US" sz="2400" smtClean="0">
                <a:solidFill>
                  <a:srgbClr val="FF6600"/>
                </a:solidFill>
                <a:latin typeface="Comic Sans MS" pitchFamily="66" charset="0"/>
              </a:rPr>
              <a:t>+ </a:t>
            </a:r>
            <a:r>
              <a:rPr lang="en-US" sz="2400" smtClean="0">
                <a:latin typeface="Comic Sans MS" pitchFamily="66" charset="0"/>
              </a:rPr>
              <a:t> </a:t>
            </a:r>
            <a:r>
              <a:rPr lang="en-US" sz="2400" smtClean="0">
                <a:solidFill>
                  <a:srgbClr val="FF6600"/>
                </a:solidFill>
                <a:latin typeface="Comic Sans MS" pitchFamily="66" charset="0"/>
              </a:rPr>
              <a:t>_____  NaCl</a:t>
            </a:r>
            <a:endParaRPr lang="en-US" sz="2000" smtClean="0">
              <a:latin typeface="Comic Sans MS" pitchFamily="66" charset="0"/>
            </a:endParaRPr>
          </a:p>
        </p:txBody>
      </p:sp>
      <p:graphicFrame>
        <p:nvGraphicFramePr>
          <p:cNvPr id="7172" name="Object 10"/>
          <p:cNvGraphicFramePr>
            <a:graphicFrameLocks noChangeAspect="1"/>
          </p:cNvGraphicFramePr>
          <p:nvPr/>
        </p:nvGraphicFramePr>
        <p:xfrm>
          <a:off x="6248400" y="1295400"/>
          <a:ext cx="26606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295400"/>
                        <a:ext cx="26606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Dissociate all aqueous compounds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334000" cy="1143000"/>
          </a:xfrm>
        </p:spPr>
        <p:txBody>
          <a:bodyPr/>
          <a:lstStyle/>
          <a:p>
            <a:r>
              <a:rPr lang="en-US" smtClean="0"/>
              <a:t>Re-write the equation: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3124200"/>
            <a:ext cx="7772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2800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n-US" sz="2800">
                <a:solidFill>
                  <a:srgbClr val="FF6600"/>
                </a:solidFill>
                <a:latin typeface="Comic Sans MS" pitchFamily="66" charset="0"/>
              </a:rPr>
              <a:t>2Na</a:t>
            </a:r>
            <a:r>
              <a:rPr lang="en-US" sz="2900" baseline="30000">
                <a:solidFill>
                  <a:srgbClr val="FF6600"/>
                </a:solidFill>
                <a:latin typeface="Comic Sans MS" pitchFamily="66" charset="0"/>
              </a:rPr>
              <a:t>1+</a:t>
            </a:r>
            <a:r>
              <a:rPr lang="en-US" sz="2900" baseline="-25000">
                <a:solidFill>
                  <a:srgbClr val="FF6600"/>
                </a:solidFill>
                <a:latin typeface="Comic Sans MS" pitchFamily="66" charset="0"/>
              </a:rPr>
              <a:t>(aq)</a:t>
            </a:r>
            <a:r>
              <a:rPr lang="en-US" sz="2800">
                <a:solidFill>
                  <a:srgbClr val="FF6600"/>
                </a:solidFill>
                <a:latin typeface="Comic Sans MS" pitchFamily="66" charset="0"/>
              </a:rPr>
              <a:t> + SO</a:t>
            </a:r>
            <a:r>
              <a:rPr lang="en-US" sz="2900" baseline="-25000">
                <a:solidFill>
                  <a:srgbClr val="FF6600"/>
                </a:solidFill>
                <a:latin typeface="Comic Sans MS" pitchFamily="66" charset="0"/>
              </a:rPr>
              <a:t>4</a:t>
            </a:r>
            <a:r>
              <a:rPr lang="en-US" sz="2900" baseline="30000">
                <a:solidFill>
                  <a:srgbClr val="FF6600"/>
                </a:solidFill>
                <a:latin typeface="Comic Sans MS" pitchFamily="66" charset="0"/>
              </a:rPr>
              <a:t>2-</a:t>
            </a:r>
            <a:r>
              <a:rPr lang="en-US" sz="2900" baseline="-25000">
                <a:solidFill>
                  <a:srgbClr val="FF6600"/>
                </a:solidFill>
                <a:latin typeface="Comic Sans MS" pitchFamily="66" charset="0"/>
              </a:rPr>
              <a:t>(aq)</a:t>
            </a:r>
            <a:r>
              <a:rPr lang="en-US" sz="2800">
                <a:solidFill>
                  <a:srgbClr val="FF6600"/>
                </a:solidFill>
                <a:latin typeface="Comic Sans MS" pitchFamily="66" charset="0"/>
              </a:rPr>
              <a:t> + Ba</a:t>
            </a:r>
            <a:r>
              <a:rPr lang="en-US" sz="2900" baseline="30000">
                <a:solidFill>
                  <a:srgbClr val="FF6600"/>
                </a:solidFill>
                <a:latin typeface="Comic Sans MS" pitchFamily="66" charset="0"/>
              </a:rPr>
              <a:t>2+</a:t>
            </a:r>
            <a:r>
              <a:rPr lang="en-US" sz="2900" baseline="-25000">
                <a:solidFill>
                  <a:srgbClr val="FF6600"/>
                </a:solidFill>
                <a:latin typeface="Comic Sans MS" pitchFamily="66" charset="0"/>
              </a:rPr>
              <a:t>(aq)</a:t>
            </a:r>
            <a:r>
              <a:rPr lang="en-US" sz="2800">
                <a:solidFill>
                  <a:srgbClr val="FF6600"/>
                </a:solidFill>
                <a:latin typeface="Comic Sans MS" pitchFamily="66" charset="0"/>
              </a:rPr>
              <a:t> + 2Cl</a:t>
            </a:r>
            <a:r>
              <a:rPr lang="en-US" sz="2900" baseline="30000">
                <a:solidFill>
                  <a:srgbClr val="FF6600"/>
                </a:solidFill>
                <a:latin typeface="Comic Sans MS" pitchFamily="66" charset="0"/>
              </a:rPr>
              <a:t>1-</a:t>
            </a:r>
            <a:r>
              <a:rPr lang="en-US" sz="2900" baseline="-25000">
                <a:solidFill>
                  <a:srgbClr val="FF6600"/>
                </a:solidFill>
                <a:latin typeface="Comic Sans MS" pitchFamily="66" charset="0"/>
              </a:rPr>
              <a:t>(aq)</a:t>
            </a:r>
            <a:r>
              <a:rPr lang="en-US" sz="2800">
                <a:solidFill>
                  <a:srgbClr val="FF6600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FF6600"/>
                </a:solidFill>
                <a:latin typeface="Comic Sans MS" pitchFamily="66" charset="0"/>
                <a:sym typeface="Wingdings" pitchFamily="2" charset="2"/>
              </a:rPr>
              <a:t></a:t>
            </a:r>
            <a:r>
              <a:rPr lang="en-US" sz="2800">
                <a:solidFill>
                  <a:srgbClr val="FF6600"/>
                </a:solidFill>
                <a:latin typeface="Comic Sans MS" pitchFamily="66" charset="0"/>
              </a:rPr>
              <a:t>     		</a:t>
            </a:r>
          </a:p>
          <a:p>
            <a:pPr lvl="1"/>
            <a:r>
              <a:rPr lang="en-US">
                <a:solidFill>
                  <a:srgbClr val="FF6600"/>
                </a:solidFill>
                <a:latin typeface="Comic Sans MS" pitchFamily="66" charset="0"/>
              </a:rPr>
              <a:t>			2Na</a:t>
            </a:r>
            <a:r>
              <a:rPr lang="en-US" sz="2900" baseline="30000">
                <a:solidFill>
                  <a:srgbClr val="FF6600"/>
                </a:solidFill>
                <a:latin typeface="Comic Sans MS" pitchFamily="66" charset="0"/>
              </a:rPr>
              <a:t>1+</a:t>
            </a:r>
            <a:r>
              <a:rPr lang="en-US" sz="2900" baseline="-25000">
                <a:solidFill>
                  <a:srgbClr val="FF6600"/>
                </a:solidFill>
                <a:latin typeface="Comic Sans MS" pitchFamily="66" charset="0"/>
              </a:rPr>
              <a:t>(aq)</a:t>
            </a:r>
            <a:r>
              <a:rPr lang="en-US">
                <a:solidFill>
                  <a:srgbClr val="FF6600"/>
                </a:solidFill>
                <a:latin typeface="Comic Sans MS" pitchFamily="66" charset="0"/>
              </a:rPr>
              <a:t> + 2Cl</a:t>
            </a:r>
            <a:r>
              <a:rPr lang="en-US" sz="2900" baseline="30000">
                <a:solidFill>
                  <a:srgbClr val="FF6600"/>
                </a:solidFill>
                <a:latin typeface="Comic Sans MS" pitchFamily="66" charset="0"/>
              </a:rPr>
              <a:t>1-</a:t>
            </a:r>
            <a:r>
              <a:rPr lang="en-US" sz="2900" baseline="-25000">
                <a:solidFill>
                  <a:srgbClr val="FF6600"/>
                </a:solidFill>
                <a:latin typeface="Comic Sans MS" pitchFamily="66" charset="0"/>
              </a:rPr>
              <a:t>(aq)</a:t>
            </a:r>
            <a:r>
              <a:rPr lang="en-US">
                <a:solidFill>
                  <a:srgbClr val="FF6600"/>
                </a:solidFill>
                <a:latin typeface="Comic Sans MS" pitchFamily="66" charset="0"/>
              </a:rPr>
              <a:t> + BaSO</a:t>
            </a:r>
            <a:r>
              <a:rPr lang="en-US" sz="2900" baseline="-25000">
                <a:solidFill>
                  <a:srgbClr val="FF6600"/>
                </a:solidFill>
                <a:latin typeface="Comic Sans MS" pitchFamily="66" charset="0"/>
              </a:rPr>
              <a:t>4(s)</a:t>
            </a:r>
            <a:r>
              <a:rPr lang="en-US">
                <a:latin typeface="Comic Sans MS" pitchFamily="66" charset="0"/>
              </a:rPr>
              <a:t> </a:t>
            </a:r>
            <a:endParaRPr lang="en-US" sz="2000">
              <a:latin typeface="Comic Sans MS" pitchFamily="66" charset="0"/>
            </a:endParaRPr>
          </a:p>
          <a:p>
            <a:endParaRPr lang="en-US"/>
          </a:p>
        </p:txBody>
      </p:sp>
      <p:graphicFrame>
        <p:nvGraphicFramePr>
          <p:cNvPr id="8197" name="Object 4"/>
          <p:cNvGraphicFramePr>
            <a:graphicFrameLocks noChangeAspect="1"/>
          </p:cNvGraphicFramePr>
          <p:nvPr/>
        </p:nvGraphicFramePr>
        <p:xfrm>
          <a:off x="6477000" y="16002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8"/>
          <p:cNvGraphicFramePr>
            <a:graphicFrameLocks noChangeAspect="1"/>
          </p:cNvGraphicFramePr>
          <p:nvPr/>
        </p:nvGraphicFramePr>
        <p:xfrm>
          <a:off x="6477000" y="32004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2004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rgbClr val="0033CC"/>
                </a:solidFill>
                <a:latin typeface="Comic Sans MS" pitchFamily="66" charset="0"/>
              </a:rPr>
              <a:t>In writing a </a:t>
            </a:r>
            <a:r>
              <a:rPr lang="en-US" sz="4000" u="sng" smtClean="0">
                <a:solidFill>
                  <a:srgbClr val="0033CC"/>
                </a:solidFill>
                <a:latin typeface="Comic Sans MS" pitchFamily="66" charset="0"/>
              </a:rPr>
              <a:t>total ionic</a:t>
            </a:r>
            <a:r>
              <a:rPr lang="en-US" sz="4000" smtClean="0">
                <a:solidFill>
                  <a:srgbClr val="0033CC"/>
                </a:solidFill>
                <a:latin typeface="Comic Sans MS" pitchFamily="66" charset="0"/>
              </a:rPr>
              <a:t> equation for reactions in water:</a:t>
            </a:r>
            <a:r>
              <a:rPr lang="en-US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latin typeface="Comic Sans MS" pitchFamily="66" charset="0"/>
              </a:rPr>
              <a:t> We indicate all soluble ionic materials</a:t>
            </a:r>
          </a:p>
          <a:p>
            <a:pPr>
              <a:buFontTx/>
              <a:buNone/>
            </a:pPr>
            <a:r>
              <a:rPr lang="en-US" smtClean="0">
                <a:latin typeface="Comic Sans MS" pitchFamily="66" charset="0"/>
              </a:rPr>
              <a:t> - substances that dissolve in water to form ions - as ions followed by (aq).</a:t>
            </a:r>
          </a:p>
          <a:p>
            <a:pPr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>
              <a:buFontTx/>
              <a:buNone/>
            </a:pPr>
            <a:endParaRPr lang="en-US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mtClean="0">
                <a:latin typeface="Comic Sans MS" pitchFamily="66" charset="0"/>
              </a:rPr>
              <a:t>All insoluble ionic solids are written with (s) following their formula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5638800" y="6096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096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smtClean="0">
                <a:solidFill>
                  <a:srgbClr val="3333CC"/>
                </a:solidFill>
                <a:latin typeface="Comic Sans MS" pitchFamily="66" charset="0"/>
              </a:rPr>
              <a:t>We then note that:</a:t>
            </a:r>
            <a:endParaRPr lang="en-US" sz="40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>
                <a:latin typeface="Comic Sans MS" pitchFamily="66" charset="0"/>
              </a:rPr>
              <a:t>Covalent compounds are written with their molecular formula. </a:t>
            </a:r>
          </a:p>
          <a:p>
            <a:pPr>
              <a:buFontTx/>
              <a:buNone/>
            </a:pPr>
            <a:r>
              <a:rPr lang="en-US" smtClean="0">
                <a:latin typeface="Comic Sans MS" pitchFamily="66" charset="0"/>
              </a:rPr>
              <a:t>In this equation, we note that the sodium and chloride ions are unchanged and are present on both sides of the  equation.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5181600" y="4267200"/>
          <a:ext cx="219075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Photo Editor Photo" r:id="rId3" imgW="2286198" imgH="1828959" progId="MSPhotoEd.3">
                  <p:embed/>
                </p:oleObj>
              </mc:Choice>
              <mc:Fallback>
                <p:oleObj name="Photo Editor Photo" r:id="rId3" imgW="2286198" imgH="1828959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267200"/>
                        <a:ext cx="219075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pPr algn="l"/>
            <a:r>
              <a:rPr lang="en-US" sz="3600" smtClean="0">
                <a:solidFill>
                  <a:schemeClr val="tx1"/>
                </a:solidFill>
                <a:latin typeface="Comic Sans MS" pitchFamily="66" charset="0"/>
              </a:rPr>
              <a:t>Since they are not undergoing chemical reaction, they can be referred to as </a:t>
            </a:r>
            <a:r>
              <a:rPr lang="en-US" sz="3600" smtClean="0">
                <a:solidFill>
                  <a:srgbClr val="3333CC"/>
                </a:solidFill>
                <a:latin typeface="Comic Sans MS" pitchFamily="66" charset="0"/>
              </a:rPr>
              <a:t>spectator ions</a:t>
            </a:r>
            <a:r>
              <a:rPr lang="en-US" sz="360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3962400" y="4495800"/>
          <a:ext cx="1143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Photo Editor Photo" r:id="rId5" imgW="1013333" imgH="1409822" progId="MSPhotoEd.3">
                  <p:embed/>
                </p:oleObj>
              </mc:Choice>
              <mc:Fallback>
                <p:oleObj name="Photo Editor Photo" r:id="rId5" imgW="1013333" imgH="1409822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95800"/>
                        <a:ext cx="11430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1905000"/>
          </a:xfrm>
        </p:spPr>
        <p:txBody>
          <a:bodyPr/>
          <a:lstStyle/>
          <a:p>
            <a:r>
              <a:rPr lang="en-US" smtClean="0">
                <a:latin typeface="Comic Sans MS" pitchFamily="66" charset="0"/>
              </a:rPr>
              <a:t>If we subtract the spectator ions from each side of the equation, we then have a </a:t>
            </a:r>
            <a:r>
              <a:rPr lang="en-US" smtClean="0">
                <a:solidFill>
                  <a:srgbClr val="FF6600"/>
                </a:solidFill>
                <a:latin typeface="Comic Sans MS" pitchFamily="66" charset="0"/>
              </a:rPr>
              <a:t>net ionic</a:t>
            </a:r>
            <a:r>
              <a:rPr lang="en-US" smtClean="0">
                <a:latin typeface="Comic Sans MS" pitchFamily="66" charset="0"/>
              </a:rPr>
              <a:t> equation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version>
  <revision id="1.0.37047.0"/>
</version>
</file>

<file path=customXml/item2.xml><?xml version="1.0" encoding="utf-8"?>
<version>
  <revision id="1.0.37047.0"/>
</version>
</file>

<file path=customXml/itemProps1.xml><?xml version="1.0" encoding="utf-8"?>
<ds:datastoreItem xmlns:ds="http://schemas.openxmlformats.org/officeDocument/2006/customXml" ds:itemID="{B5EA11FE-EFC2-44C8-AC88-16565C182D0C}">
  <ds:schemaRefs/>
</ds:datastoreItem>
</file>

<file path=customXml/itemProps2.xml><?xml version="1.0" encoding="utf-8"?>
<ds:datastoreItem xmlns:ds="http://schemas.openxmlformats.org/officeDocument/2006/customXml" ds:itemID="{5A9A830F-715A-49F2-A909-F20B10B4F8F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356</TotalTime>
  <Words>415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Blank Presentation</vt:lpstr>
      <vt:lpstr>Photo Editor Photo</vt:lpstr>
      <vt:lpstr>Notes on Total and Net Ionic Equations</vt:lpstr>
      <vt:lpstr>PowerPoint Presentation</vt:lpstr>
      <vt:lpstr>Why write net-ionic equations?</vt:lpstr>
      <vt:lpstr>For example, </vt:lpstr>
      <vt:lpstr>Balance and ID the PPT</vt:lpstr>
      <vt:lpstr>Dissociate all aqueous compounds</vt:lpstr>
      <vt:lpstr>In writing a total ionic equation for reactions in water: </vt:lpstr>
      <vt:lpstr>We then note that:</vt:lpstr>
      <vt:lpstr>Since they are not undergoing chemical reaction, they can be referred to as spectator ions.</vt:lpstr>
      <vt:lpstr>The net ionic equation for this reaction is:</vt:lpstr>
      <vt:lpstr>Net ionic equations may also be written for replacement reactions.</vt:lpstr>
      <vt:lpstr>Total ionic equation for double replacement reactions.</vt:lpstr>
      <vt:lpstr>Net ionic equations may also be written for replacement reactions.</vt:lpstr>
      <vt:lpstr>Dissociate all aqueous compounds</vt:lpstr>
    </vt:vector>
  </TitlesOfParts>
  <Company>The Siberts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on Total and Net Ionic Equations</dc:title>
  <dc:creator>Martha Gwen Sibert</dc:creator>
  <cp:lastModifiedBy>LOCKARD, KEVIN J</cp:lastModifiedBy>
  <cp:revision>57</cp:revision>
  <dcterms:created xsi:type="dcterms:W3CDTF">1999-10-06T00:52:09Z</dcterms:created>
  <dcterms:modified xsi:type="dcterms:W3CDTF">2014-04-09T11:44:40Z</dcterms:modified>
</cp:coreProperties>
</file>